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20"/>
  </p:notesMasterIdLst>
  <p:sldIdLst>
    <p:sldId id="328" r:id="rId2"/>
    <p:sldId id="335" r:id="rId3"/>
    <p:sldId id="394" r:id="rId4"/>
    <p:sldId id="395" r:id="rId5"/>
    <p:sldId id="396" r:id="rId6"/>
    <p:sldId id="397" r:id="rId7"/>
    <p:sldId id="398" r:id="rId8"/>
    <p:sldId id="386" r:id="rId9"/>
    <p:sldId id="334" r:id="rId10"/>
    <p:sldId id="385" r:id="rId11"/>
    <p:sldId id="387" r:id="rId12"/>
    <p:sldId id="388" r:id="rId13"/>
    <p:sldId id="389" r:id="rId14"/>
    <p:sldId id="391" r:id="rId15"/>
    <p:sldId id="392" r:id="rId16"/>
    <p:sldId id="393" r:id="rId17"/>
    <p:sldId id="359" r:id="rId18"/>
    <p:sldId id="390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79D4DED-C15A-4917-A1C2-CB065603D951}">
          <p14:sldIdLst>
            <p14:sldId id="328"/>
            <p14:sldId id="335"/>
            <p14:sldId id="394"/>
            <p14:sldId id="395"/>
            <p14:sldId id="396"/>
            <p14:sldId id="397"/>
            <p14:sldId id="398"/>
            <p14:sldId id="386"/>
            <p14:sldId id="334"/>
            <p14:sldId id="385"/>
            <p14:sldId id="387"/>
            <p14:sldId id="388"/>
            <p14:sldId id="389"/>
            <p14:sldId id="391"/>
            <p14:sldId id="392"/>
            <p14:sldId id="393"/>
            <p14:sldId id="359"/>
            <p14:sldId id="3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 지용" initials="신지" lastIdx="2" clrIdx="0">
    <p:extLst>
      <p:ext uri="{19B8F6BF-5375-455C-9EA6-DF929625EA0E}">
        <p15:presenceInfo xmlns:p15="http://schemas.microsoft.com/office/powerpoint/2012/main" userId="bdb063194f4d31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72" autoAdjust="0"/>
    <p:restoredTop sz="88192" autoAdjust="0"/>
  </p:normalViewPr>
  <p:slideViewPr>
    <p:cSldViewPr snapToGrid="0">
      <p:cViewPr varScale="1">
        <p:scale>
          <a:sx n="97" d="100"/>
          <a:sy n="97" d="100"/>
        </p:scale>
        <p:origin x="21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9296F9B-E49D-4D5C-8644-89DAE5079D1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9660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0843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509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0720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9681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698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6154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529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-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The training of procedure for  is to maximize the probability of D making a mistake. This framework corresponds to a minimax two-player game.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In the space of arbitrary functions G and D, a unique solution exists, with G recovering the training data distribution and D equal to ½ everywhere.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945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46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92D5BF4-189D-401E-8469-D45ABC141532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3866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334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8316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4120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0854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3126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8464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2265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2372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4082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45417B5-5A85-4E30-B445-4D89373736E7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2/3/2022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15DCCFA-0A19-4F8B-92DE-A7B7D545EED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t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ti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tif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-319315" y="926446"/>
            <a:ext cx="9406075" cy="55225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457560" lvl="1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altLang="ko-KR" sz="48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DARTS : </a:t>
            </a:r>
            <a:r>
              <a:rPr lang="en-US" altLang="ko-KR" sz="40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DIFFERENTIABLE ARCHITECTURE SEARCH</a:t>
            </a:r>
          </a:p>
          <a:p>
            <a:pPr marL="457560" lvl="1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1600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560" lvl="1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1600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z="20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동서대학교 대학원 컴퓨터공학과</a:t>
            </a:r>
            <a:endParaRPr lang="en-US" sz="2000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altLang="ko-KR" sz="2000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Jie</a:t>
            </a:r>
            <a:r>
              <a:rPr lang="en-US" altLang="ko-KR" sz="20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Yong Shin</a:t>
            </a:r>
            <a:r>
              <a:rPr lang="en-US" sz="20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2000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Dae</a:t>
            </a:r>
            <a:r>
              <a:rPr lang="en-US" sz="20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-Ki,</a:t>
            </a:r>
            <a:r>
              <a:rPr lang="ko-KR" altLang="en-US" sz="20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Kang</a:t>
            </a:r>
            <a:r>
              <a:rPr lang="en-US" sz="20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, Prof (advisor)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20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2022.02.03</a:t>
            </a: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454066"/>
            <a:ext cx="9144000" cy="403934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B3FE-8075-4EFF-89EF-E3EF337FCC5C}"/>
              </a:ext>
            </a:extLst>
          </p:cNvPr>
          <p:cNvSpPr txBox="1"/>
          <p:nvPr/>
        </p:nvSpPr>
        <p:spPr>
          <a:xfrm>
            <a:off x="-199024" y="47916"/>
            <a:ext cx="623411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9160" lvl="4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z="20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spc="-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031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Continuous relaxation and optimization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F27820-72F1-4A7A-AF81-5FB1962855EE}"/>
              </a:ext>
            </a:extLst>
          </p:cNvPr>
          <p:cNvSpPr txBox="1"/>
          <p:nvPr/>
        </p:nvSpPr>
        <p:spPr>
          <a:xfrm>
            <a:off x="823983" y="3752473"/>
            <a:ext cx="7291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Example of a set O : {convolution, pooling, none}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C827534-68D6-4F71-9C1D-2F604E83B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519" y="3200787"/>
            <a:ext cx="1105054" cy="5048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00ED4A8-AF64-4D55-87D7-F3702CE57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983" y="1221611"/>
            <a:ext cx="6519071" cy="17585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1EA451-E01B-4260-8287-0587D03644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83" y="5369268"/>
            <a:ext cx="840788" cy="5376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8DB2F5E-15C5-4749-BBA0-23DE5780D2A9}"/>
              </a:ext>
            </a:extLst>
          </p:cNvPr>
          <p:cNvSpPr txBox="1"/>
          <p:nvPr/>
        </p:nvSpPr>
        <p:spPr>
          <a:xfrm>
            <a:off x="1673307" y="5373815"/>
            <a:ext cx="7291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:   Mixed operation</a:t>
            </a:r>
          </a:p>
          <a:p>
            <a:endParaRPr lang="ko-KR" altLang="en-US" sz="2400" dirty="0">
              <a:latin typeface="times new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6DEDBF-0D0E-463E-83F0-64F9A7EC4A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543" y="4542818"/>
            <a:ext cx="845300" cy="4866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E8E6E1E-1B7F-4DE1-92BC-DE78CEA27CD9}"/>
              </a:ext>
            </a:extLst>
          </p:cNvPr>
          <p:cNvSpPr txBox="1"/>
          <p:nvPr/>
        </p:nvSpPr>
        <p:spPr>
          <a:xfrm>
            <a:off x="1673307" y="4542818"/>
            <a:ext cx="7291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:   Weights of operations (Vector)</a:t>
            </a:r>
          </a:p>
          <a:p>
            <a:endParaRPr lang="ko-KR" altLang="en-US" sz="2400" dirty="0">
              <a:latin typeface="times new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B091AD-9C41-47A6-AB2D-7A2C3B4E62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5300" y="1859764"/>
            <a:ext cx="57158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92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Continuous relaxation and optimization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BD826-FBF3-4019-8827-289A54A9BEE2}"/>
              </a:ext>
            </a:extLst>
          </p:cNvPr>
          <p:cNvSpPr txBox="1"/>
          <p:nvPr/>
        </p:nvSpPr>
        <p:spPr>
          <a:xfrm>
            <a:off x="537510" y="4472362"/>
            <a:ext cx="806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task of architecture search then reduces to learning a set of continuous variables α = { α (</a:t>
            </a:r>
            <a:r>
              <a:rPr lang="en-US" altLang="ko-KR" dirty="0" err="1"/>
              <a:t>i,j</a:t>
            </a:r>
            <a:r>
              <a:rPr lang="en-US" altLang="ko-KR" dirty="0"/>
              <a:t>) }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0D9462-6758-4E15-ADF0-1774D98D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656" y="5186777"/>
            <a:ext cx="644865" cy="3693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2CB943-FE0C-45C6-9DED-8E50F5117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18" y="5621803"/>
            <a:ext cx="3302682" cy="470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382010-14A5-44A4-B7BE-26F4B6D02084}"/>
              </a:ext>
            </a:extLst>
          </p:cNvPr>
          <p:cNvSpPr txBox="1"/>
          <p:nvPr/>
        </p:nvSpPr>
        <p:spPr>
          <a:xfrm>
            <a:off x="569880" y="5191885"/>
            <a:ext cx="632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At the end of the search, replace            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67DE0-87D5-427D-9DEE-F8D191DE30FA}"/>
              </a:ext>
            </a:extLst>
          </p:cNvPr>
          <p:cNvSpPr txBox="1"/>
          <p:nvPr/>
        </p:nvSpPr>
        <p:spPr>
          <a:xfrm>
            <a:off x="573618" y="5712499"/>
            <a:ext cx="135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with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89D8C4-2313-469C-9510-F1C71461A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523" y="848405"/>
            <a:ext cx="7358954" cy="35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9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Continuous relaxation and optimization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F5D47B-7874-4E8D-A815-D4C1E4E827FD}"/>
              </a:ext>
            </a:extLst>
          </p:cNvPr>
          <p:cNvGrpSpPr/>
          <p:nvPr/>
        </p:nvGrpSpPr>
        <p:grpSpPr>
          <a:xfrm>
            <a:off x="704008" y="1335452"/>
            <a:ext cx="7713256" cy="4634846"/>
            <a:chOff x="651111" y="1159704"/>
            <a:chExt cx="7713256" cy="463484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5D21A28-EA0D-4243-9942-E188BF023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120" y="1159704"/>
              <a:ext cx="3305636" cy="75258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D3FF3A2-E72D-4841-9F9B-37CDDBCD7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035" y="1925942"/>
              <a:ext cx="5572903" cy="49536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5F35C8-65D8-4B72-9EC8-6F7EEAFB7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40419" y="1293073"/>
              <a:ext cx="523948" cy="48584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D7FD891-68DF-42A4-B1A9-9FE67F1B5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60017" y="1960928"/>
              <a:ext cx="484752" cy="42539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90293C9-DB4B-429C-AD4E-DF75EB803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0035" y="3129737"/>
              <a:ext cx="394993" cy="32389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45F3C3-759B-4762-8263-2A61F517B9D3}"/>
                </a:ext>
              </a:extLst>
            </p:cNvPr>
            <p:cNvSpPr txBox="1"/>
            <p:nvPr/>
          </p:nvSpPr>
          <p:spPr>
            <a:xfrm>
              <a:off x="1236351" y="3040199"/>
              <a:ext cx="4459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times new"/>
                </a:rPr>
                <a:t>:  weight one step after w</a:t>
              </a:r>
              <a:endParaRPr lang="ko-KR" altLang="en-US" sz="2400" dirty="0">
                <a:latin typeface="times new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0BBD1A-BD86-4F06-BF17-3E77F4B8059F}"/>
                </a:ext>
              </a:extLst>
            </p:cNvPr>
            <p:cNvSpPr txBox="1"/>
            <p:nvPr/>
          </p:nvSpPr>
          <p:spPr>
            <a:xfrm>
              <a:off x="651111" y="4594221"/>
              <a:ext cx="761864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times new"/>
                </a:rPr>
                <a:t>Goal is to find α*</a:t>
              </a:r>
              <a:r>
                <a:rPr lang="en-US" altLang="ko-KR" sz="2400" dirty="0"/>
                <a:t> </a:t>
              </a:r>
              <a:r>
                <a:rPr lang="en-US" altLang="ko-KR" sz="2400" dirty="0">
                  <a:latin typeface="times new"/>
                </a:rPr>
                <a:t>that minimizes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times new"/>
                </a:rPr>
                <a:t>(4) is bilevel optimization problem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times new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48986E0-E691-412D-9005-52EBCCEA7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26213" y="4543024"/>
              <a:ext cx="1797790" cy="39193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CD469E3-7ED9-44EC-9EF5-706A694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0035" y="3573881"/>
              <a:ext cx="4282228" cy="402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0320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Approximation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A87A5E-4BF1-44C7-8773-D28E3FEA9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15" y="2314829"/>
            <a:ext cx="8564170" cy="19338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9247D0-FAE5-43BC-8F0A-1ECC0DC21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21" y="4749085"/>
            <a:ext cx="270599" cy="43737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1B9B7F6-0BAB-4BA8-8F69-10E169D8D71D}"/>
              </a:ext>
            </a:extLst>
          </p:cNvPr>
          <p:cNvSpPr txBox="1"/>
          <p:nvPr/>
        </p:nvSpPr>
        <p:spPr>
          <a:xfrm>
            <a:off x="654120" y="4736937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: Learning rate for a step of inner optimization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709003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288EF6-FFF7-4CC0-9BFB-B29A86D2A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684" y="1130504"/>
            <a:ext cx="5344271" cy="36581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BBF7AD-CE12-439C-9B89-9DB5807FA420}"/>
              </a:ext>
            </a:extLst>
          </p:cNvPr>
          <p:cNvSpPr txBox="1"/>
          <p:nvPr/>
        </p:nvSpPr>
        <p:spPr>
          <a:xfrm>
            <a:off x="569880" y="5283907"/>
            <a:ext cx="8060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The example shows that a suitable choice of ξ helps to converge to a better local optimum.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5893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4FA4C8-EFDA-409E-9644-EEC3D702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20" y="1675789"/>
            <a:ext cx="7959386" cy="3064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403EFE-6E96-428B-BCC7-6C3A25EBFCC0}"/>
              </a:ext>
            </a:extLst>
          </p:cNvPr>
          <p:cNvSpPr txBox="1"/>
          <p:nvPr/>
        </p:nvSpPr>
        <p:spPr>
          <a:xfrm>
            <a:off x="654120" y="5213615"/>
            <a:ext cx="806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Transfer learning with DARTS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30549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Conclusion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403EFE-6E96-428B-BCC7-6C3A25EBFCC0}"/>
              </a:ext>
            </a:extLst>
          </p:cNvPr>
          <p:cNvSpPr txBox="1"/>
          <p:nvPr/>
        </p:nvSpPr>
        <p:spPr>
          <a:xfrm>
            <a:off x="654120" y="1507889"/>
            <a:ext cx="80607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Optimization gap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discrepancies between the continuous architecture encoding and the derived discrete architecture.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This could be alleviated by annealing the </a:t>
            </a:r>
            <a:r>
              <a:rPr lang="en-US" altLang="ko-KR" sz="2400" dirty="0" err="1">
                <a:latin typeface="times new"/>
              </a:rPr>
              <a:t>softmax</a:t>
            </a:r>
            <a:r>
              <a:rPr lang="en-US" altLang="ko-KR" sz="2400" dirty="0">
                <a:latin typeface="times new"/>
              </a:rPr>
              <a:t> temperature (with a suitable schedule) to enforce one-hot selection.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Performance-aware architecture derivation schemes based on the shared parameters learned during the search process.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latin typeface="times ne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338479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360" y="6498850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28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8149680" y="6263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TextShape 3"/>
          <p:cNvSpPr txBox="1"/>
          <p:nvPr/>
        </p:nvSpPr>
        <p:spPr>
          <a:xfrm>
            <a:off x="6496200" y="640548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17</a:t>
            </a:fld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830" name="Group 4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831" name="Group 5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832" name="Group 6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833" name="CustomShape 7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4" name="CustomShape 8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5" name="CustomShape 9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6" name="CustomShape 10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837" name="Picture 34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838" name="Picture 29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839" name="CustomShape 11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lnSpcReduction="10000"/>
            </a:bodyPr>
            <a:lstStyle/>
            <a:p>
              <a:pPr>
                <a:lnSpc>
                  <a:spcPct val="90000"/>
                </a:lnSpc>
              </a:pPr>
              <a:endParaRPr lang="en-US" sz="3300" b="0" strike="noStrike" spc="-1" dirty="0">
                <a:latin typeface="Arial"/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14DAC9-0035-42BA-9297-C2460C36E345}"/>
              </a:ext>
            </a:extLst>
          </p:cNvPr>
          <p:cNvSpPr txBox="1">
            <a:spLocks/>
          </p:cNvSpPr>
          <p:nvPr/>
        </p:nvSpPr>
        <p:spPr>
          <a:xfrm>
            <a:off x="2612392" y="2601691"/>
            <a:ext cx="3918856" cy="187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5400" dirty="0">
                <a:latin typeface="+mj-ea"/>
                <a:ea typeface="+mj-ea"/>
                <a:cs typeface="Times New Roman" pitchFamily="18" charset="0"/>
              </a:rPr>
              <a:t>감사합니다</a:t>
            </a:r>
            <a:r>
              <a:rPr lang="en-US" altLang="ko-KR" sz="5400" dirty="0">
                <a:latin typeface="+mj-ea"/>
                <a:ea typeface="+mj-ea"/>
                <a:cs typeface="Times New Roman" pitchFamily="18" charset="0"/>
              </a:rPr>
              <a:t>.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>
                <a:latin typeface="+mj-ea"/>
                <a:ea typeface="+mj-ea"/>
                <a:cs typeface="Times New Roman" pitchFamily="18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05523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Approximation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5B2854-7B27-4E0B-8926-DF45B2EB1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37" y="1556355"/>
            <a:ext cx="8474210" cy="94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75CAED-0F0D-4428-A8D7-59FFA6058A27}"/>
              </a:ext>
            </a:extLst>
          </p:cNvPr>
          <p:cNvSpPr txBox="1"/>
          <p:nvPr/>
        </p:nvSpPr>
        <p:spPr>
          <a:xfrm>
            <a:off x="395737" y="1094690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Simple approximation</a:t>
            </a:r>
            <a:endParaRPr lang="ko-KR" altLang="en-US" sz="2400" dirty="0">
              <a:latin typeface="times new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55E635-8F60-495F-8E78-CC6CA6D6B014}"/>
              </a:ext>
            </a:extLst>
          </p:cNvPr>
          <p:cNvSpPr txBox="1"/>
          <p:nvPr/>
        </p:nvSpPr>
        <p:spPr>
          <a:xfrm>
            <a:off x="395737" y="2732887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Approximate with one single step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B416EA-3D05-4B1A-B3DE-5A15CDAC1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20" y="3283566"/>
            <a:ext cx="2798962" cy="38568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BB81B6-8FA9-44EF-8362-5F85F8CB4A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880" y="4438174"/>
            <a:ext cx="6249272" cy="4858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B21B862-8179-4B53-9753-EE352ECE5356}"/>
              </a:ext>
            </a:extLst>
          </p:cNvPr>
          <p:cNvSpPr txBox="1"/>
          <p:nvPr/>
        </p:nvSpPr>
        <p:spPr>
          <a:xfrm>
            <a:off x="395737" y="3881483"/>
            <a:ext cx="8474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Applying chain rule to the approximate architecture gradient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F4057F-CAAA-453F-8023-D1CEC036E6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880" y="5517431"/>
            <a:ext cx="7675120" cy="7724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1AB4D53-7D5F-459A-B85D-F0DC1F778662}"/>
              </a:ext>
            </a:extLst>
          </p:cNvPr>
          <p:cNvSpPr txBox="1"/>
          <p:nvPr/>
        </p:nvSpPr>
        <p:spPr>
          <a:xfrm>
            <a:off x="395737" y="5168896"/>
            <a:ext cx="8474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Finite difference approximation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A72D86-72CD-4DD0-AD79-42EB81E88F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0789" y="4482277"/>
            <a:ext cx="419158" cy="3810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3F7C39-AB87-417F-B49A-FEAF02AB3A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5932" y="5722576"/>
            <a:ext cx="393646" cy="35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29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69880" y="1562196"/>
            <a:ext cx="8742185" cy="3733608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Summary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Search space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Continuous relaxation and optimization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Approximate architecture gradient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Results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Conclusion and Discussion</a:t>
            </a:r>
            <a:endParaRPr lang="en-US" altLang="ko-KR" sz="28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760" lvl="1" indent="-457200">
              <a:spcBef>
                <a:spcPts val="1001"/>
              </a:spcBef>
              <a:buClr>
                <a:srgbClr val="000000"/>
              </a:buClr>
              <a:buAutoNum type="arabicPeriod"/>
            </a:pPr>
            <a:endParaRPr lang="en-US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24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36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CONTENTS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39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03728" y="1510902"/>
            <a:ext cx="8063524" cy="1055679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743310" lvl="1" indent="-28575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Unlike other papers that approached NAS with reinforcement learning or evolutionary algorithms, this was made differentiable by using graph topology within the Sequential Domain and solved by gradient descent approach</a:t>
            </a: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22A211-C1CB-4494-95AC-BD35088AB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478" y="3222412"/>
            <a:ext cx="7738683" cy="181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92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389097"/>
            <a:ext cx="8063524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Search space</a:t>
            </a: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DAG(Directed Acyclic Graph)</a:t>
            </a:r>
          </a:p>
          <a:p>
            <a:pPr marL="685800" lvl="1" indent="-22824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C1E6B5-8EC3-48F5-B0C9-CA2672CC5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07" y="2034577"/>
            <a:ext cx="8733825" cy="419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10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2089737"/>
            <a:ext cx="8063524" cy="719681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743310" lvl="1" indent="-28575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to optimize is w of train loss and α (weight of operation) of validation loss</a:t>
            </a:r>
            <a:endParaRPr lang="en-US" altLang="ko-KR" sz="1800" dirty="0">
              <a:latin typeface="times new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10207A6-226A-4D02-8129-6AE58902C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096" y="3396902"/>
            <a:ext cx="4972744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78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673232"/>
            <a:ext cx="8063524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 that significantly reduces search cost</a:t>
            </a: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B35DFB-60AB-4629-8815-4853B145F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80" y="5003564"/>
            <a:ext cx="8095017" cy="8302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1EE235-53E6-423B-80D7-573FC948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2203" y="2492187"/>
            <a:ext cx="4582164" cy="1038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7D08A8-2A2F-4ABC-B98F-A1F7B4AF6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383" y="3835577"/>
            <a:ext cx="651600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698002"/>
            <a:ext cx="8063524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it outperforms other SOTA algorithms</a:t>
            </a: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CE3BD3-FF34-49E0-A004-642F34F53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26" y="2304168"/>
            <a:ext cx="8899947" cy="36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9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Search space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A0DE1A-DEDA-48C3-B1BC-6519FB4E88CA}"/>
              </a:ext>
            </a:extLst>
          </p:cNvPr>
          <p:cNvSpPr txBox="1"/>
          <p:nvPr/>
        </p:nvSpPr>
        <p:spPr>
          <a:xfrm>
            <a:off x="569700" y="96270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Directed Acyclic Graph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7281FD-D73F-4B35-9365-D72BA5142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61" y="1805315"/>
            <a:ext cx="8726118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37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Search space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83DEA7-24DD-41CB-994D-0F44DC8E472B}"/>
              </a:ext>
            </a:extLst>
          </p:cNvPr>
          <p:cNvGrpSpPr/>
          <p:nvPr/>
        </p:nvGrpSpPr>
        <p:grpSpPr>
          <a:xfrm>
            <a:off x="1152709" y="4556903"/>
            <a:ext cx="6838582" cy="885949"/>
            <a:chOff x="3314343" y="5336003"/>
            <a:chExt cx="6838582" cy="88594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CF156E8-83E7-4C43-B471-BB80BC6EA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4343" y="5336003"/>
              <a:ext cx="2514951" cy="88594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CC6934-639B-4D67-A148-856CD3A4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19451" y="5532421"/>
              <a:ext cx="533474" cy="45726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F27820-72F1-4A7A-AF81-5FB1962855EE}"/>
              </a:ext>
            </a:extLst>
          </p:cNvPr>
          <p:cNvSpPr txBox="1"/>
          <p:nvPr/>
        </p:nvSpPr>
        <p:spPr>
          <a:xfrm>
            <a:off x="1152889" y="5385438"/>
            <a:ext cx="7291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"/>
              </a:rPr>
              <a:t>x(</a:t>
            </a:r>
            <a:r>
              <a:rPr lang="en-US" altLang="ko-KR" sz="2000" dirty="0" err="1">
                <a:latin typeface="times new"/>
              </a:rPr>
              <a:t>i</a:t>
            </a:r>
            <a:r>
              <a:rPr lang="en-US" altLang="ko-KR" sz="2000" dirty="0">
                <a:latin typeface="times new"/>
              </a:rPr>
              <a:t>) : input</a:t>
            </a:r>
          </a:p>
          <a:p>
            <a:r>
              <a:rPr lang="en-US" altLang="ko-KR" sz="2000" dirty="0">
                <a:latin typeface="times new"/>
              </a:rPr>
              <a:t>x(j) : output</a:t>
            </a:r>
          </a:p>
          <a:p>
            <a:r>
              <a:rPr lang="en-US" altLang="ko-KR" sz="2000" dirty="0">
                <a:latin typeface="times new"/>
              </a:rPr>
              <a:t>o(</a:t>
            </a:r>
            <a:r>
              <a:rPr lang="en-US" altLang="ko-KR" sz="2000" dirty="0" err="1">
                <a:latin typeface="times new"/>
              </a:rPr>
              <a:t>i,j</a:t>
            </a:r>
            <a:r>
              <a:rPr lang="en-US" altLang="ko-KR" sz="2000" dirty="0">
                <a:latin typeface="times new"/>
              </a:rPr>
              <a:t>) : operation (transforms x(</a:t>
            </a:r>
            <a:r>
              <a:rPr lang="en-US" altLang="ko-KR" sz="2000" dirty="0" err="1">
                <a:latin typeface="times new"/>
              </a:rPr>
              <a:t>i</a:t>
            </a:r>
            <a:r>
              <a:rPr lang="en-US" altLang="ko-KR" sz="2000" dirty="0">
                <a:latin typeface="times new"/>
              </a:rPr>
              <a:t>))</a:t>
            </a:r>
            <a:endParaRPr lang="ko-KR" altLang="en-US" sz="2000" dirty="0">
              <a:latin typeface="times new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385A26-7BC1-4EAA-83E0-815DD9711342}"/>
              </a:ext>
            </a:extLst>
          </p:cNvPr>
          <p:cNvSpPr txBox="1"/>
          <p:nvPr/>
        </p:nvSpPr>
        <p:spPr>
          <a:xfrm>
            <a:off x="654120" y="70566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Directed Acyclic Graph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8D2C48-09D1-4FD0-8096-4D2991FC5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7302" y="1324653"/>
            <a:ext cx="6537876" cy="298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72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59360</TotalTime>
  <Words>467</Words>
  <Application>Microsoft Office PowerPoint</Application>
  <PresentationFormat>화면 슬라이드 쇼(4:3)</PresentationFormat>
  <Paragraphs>85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DejaVu Sans</vt:lpstr>
      <vt:lpstr>times new</vt:lpstr>
      <vt:lpstr>Arial</vt:lpstr>
      <vt:lpstr>Calibri</vt:lpstr>
      <vt:lpstr>Calibri Light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dwi ary</dc:creator>
  <dc:description/>
  <cp:lastModifiedBy>신 지용</cp:lastModifiedBy>
  <cp:revision>1052</cp:revision>
  <cp:lastPrinted>2021-06-14T00:51:48Z</cp:lastPrinted>
  <dcterms:created xsi:type="dcterms:W3CDTF">2018-11-22T08:09:53Z</dcterms:created>
  <dcterms:modified xsi:type="dcterms:W3CDTF">2022-02-03T03:42:24Z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24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25</vt:i4>
  </property>
</Properties>
</file>